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2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D3E0-16D0-4708-9B71-535F03E4C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9BBE5-F034-4972-BEB1-14FF0764C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D013D-B19B-42FC-A7D2-848DF171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8DC34-3779-4541-8F7E-6FE61EBC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D8681-26C5-4841-9C6F-EA9803E3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358F-E097-4A94-8A8B-9791A1F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57602-F2FA-4443-B692-483E2B0A3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DAB97-EB8F-4793-8EE7-DE48CE10F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89DF7-2769-4EA7-B3A3-E65832FA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01AB-E15A-4136-BC7F-DC35B734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5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E53D4-FD40-43F7-8EAB-8AD9FA3B0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BDABB-5138-4B9F-AC2E-1E27E6E33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9E461-30E9-4155-B92B-3FF77517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56E2-2B60-42B1-B99D-CF5DE492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18968-7DA7-40E5-BAAD-B1F3E31A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5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AB52-116F-450F-8969-22746D12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E76CC-C80F-4ED7-BA91-4788A3922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FDC5-9140-4820-9D5D-8D7285E6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A71DB-BF57-40B9-B233-A211E088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40962-74BC-4A31-A7AD-41186B79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10E8-01A7-49D8-892A-FDF1A3E8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48B52-8EDB-4A4F-B2E3-400FC5F7B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271DE-6653-4296-8A9A-B67FDD26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9C582-7ACB-43B0-AA1A-82D7201B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13F7-3AB4-4D12-9474-28E54A5C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F25F-B00C-4E2E-903F-D6730D12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E4ED-8C1E-4CB3-BD57-F0A3CCC72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64084-D2CA-4472-B658-2C4B174C3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7DFD7-EA61-42AA-8FD4-4BA8C78C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9512C-F161-4EF0-AC3D-94790D16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CEB98-85FB-4C87-89D4-32906451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7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8426-7688-4157-9180-A1B0A44E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A730-F197-4A15-812B-CF9A4F07F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BAAF8-9811-40D3-B033-4DE15D72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C54E0-F2B4-48EC-945A-32BF13E77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97B2A-92D4-4C67-8CE6-91C3E4E8D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894C9-C192-4783-B524-FF47384B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552D7-708E-48A7-8AA6-4609F8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87E1E-402F-478A-A495-3EC28059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49A4-3054-49F4-A4C5-19042D79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49637-B48F-425E-927A-690715B0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1C516-230D-47A0-91D6-03378052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B87F8-AED6-46F0-8E11-4FA7A356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1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804BF-6DD6-4902-8DDD-DC8EC537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65F35-9167-4807-AE1A-253F3577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DD9F-D4ED-43A7-A9B3-5CD43EAC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69E4-82F6-492E-9A77-D22E344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9648-EBF9-482C-B5CF-737D86564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78C73-B053-4839-8C67-97C4B8A8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7A44A-40F2-4F70-939B-D2DC9A94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5929A-D605-424A-88E1-650FB567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6D0F0-CC67-4351-8A65-77DEDF1D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2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7961-E3E2-46EA-B2DA-3E0ECDE6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CC2E3-1CFA-4417-8F8A-D9A813245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18F6D-7536-4E23-BF08-E2CC5D80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CB89B-7095-498F-AD8A-F5A66FCD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D1D57-3393-48CB-880D-4E1C9926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031B9-E858-468F-B28F-120B463B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9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B061A-A8F7-45F3-9DB0-85566EBB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7E57-5F08-47D0-B03F-278A43DD6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A2371-EF8A-4817-BE1B-0B4BDF3B4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945E-73A7-4253-9E94-2AE7D1A67DA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D9B2-884F-4B90-8E65-0A9F7D7E6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B64E6-4C6B-4433-8D5C-995070A1C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01EF7-96E8-4875-8F70-AAFDE9699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0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3920-4EE6-484C-B230-6E8DC44E3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Agile Methods for Systems and 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D7867-E375-48C1-9C0D-9E3EC86C2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CIDM4390</a:t>
            </a:r>
          </a:p>
        </p:txBody>
      </p:sp>
    </p:spTree>
    <p:extLst>
      <p:ext uri="{BB962C8B-B14F-4D97-AF65-F5344CB8AC3E}">
        <p14:creationId xmlns:p14="http://schemas.microsoft.com/office/powerpoint/2010/main" val="108770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90F8-4AA2-4530-BAE0-C4828AF7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264C-1869-4216-A16F-30007229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Jira, VSTS, Trello, etc.</a:t>
            </a:r>
          </a:p>
          <a:p>
            <a:r>
              <a:rPr lang="en-US" dirty="0"/>
              <a:t>Story Points</a:t>
            </a:r>
          </a:p>
          <a:p>
            <a:r>
              <a:rPr lang="en-US" dirty="0"/>
              <a:t>Planning Poker</a:t>
            </a:r>
          </a:p>
          <a:p>
            <a:r>
              <a:rPr lang="en-US" dirty="0"/>
              <a:t>Velocity</a:t>
            </a:r>
          </a:p>
          <a:p>
            <a:r>
              <a:rPr lang="en-US" dirty="0"/>
              <a:t>Backlogs</a:t>
            </a:r>
          </a:p>
          <a:p>
            <a:pPr lvl="1"/>
            <a:r>
              <a:rPr lang="en-US" dirty="0"/>
              <a:t>Product</a:t>
            </a:r>
          </a:p>
          <a:p>
            <a:pPr lvl="1"/>
            <a:r>
              <a:rPr lang="en-US" dirty="0"/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46805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40DE-E205-4BE4-A79D-A1E898DD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Radiators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653AA-BDE9-4176-B6DA-40744D10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Burndown Charts</a:t>
            </a:r>
          </a:p>
          <a:p>
            <a:r>
              <a:rPr lang="en-US" dirty="0"/>
              <a:t>Feature Burnup Charts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08BD-7779-4EBA-A7B4-135BCAB5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0D2BDB-E93B-4713-B94E-AA7A95BEB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943" y="1825625"/>
            <a:ext cx="92561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9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8860-4069-41A0-9F7A-C4F5B14B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07561-8E1A-496D-A2EF-1FD5C04C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294" y="1825625"/>
            <a:ext cx="69134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0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8E61-DAD3-4ABB-9A62-6B700ED8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Scrum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41F4-4912-4E0B-9D27-B132C2B6E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  <a:p>
            <a:pPr lvl="1"/>
            <a:r>
              <a:rPr lang="en-US" u="sng" dirty="0"/>
              <a:t>Release Planning</a:t>
            </a:r>
            <a:r>
              <a:rPr lang="en-US" dirty="0"/>
              <a:t> – Sprint Zero</a:t>
            </a:r>
          </a:p>
          <a:p>
            <a:pPr lvl="2"/>
            <a:r>
              <a:rPr lang="en-US" dirty="0"/>
              <a:t>Estimation </a:t>
            </a:r>
          </a:p>
          <a:p>
            <a:pPr lvl="3"/>
            <a:r>
              <a:rPr lang="en-US" dirty="0"/>
              <a:t>T-shirt sizes</a:t>
            </a:r>
          </a:p>
          <a:p>
            <a:pPr lvl="2"/>
            <a:r>
              <a:rPr lang="en-US" dirty="0"/>
              <a:t>Priorities</a:t>
            </a:r>
          </a:p>
          <a:p>
            <a:pPr lvl="1"/>
            <a:r>
              <a:rPr lang="en-US" dirty="0"/>
              <a:t>Sprints</a:t>
            </a:r>
          </a:p>
          <a:p>
            <a:pPr lvl="2"/>
            <a:r>
              <a:rPr lang="en-US" dirty="0"/>
              <a:t>Planning</a:t>
            </a:r>
          </a:p>
          <a:p>
            <a:pPr lvl="3"/>
            <a:r>
              <a:rPr lang="en-US" dirty="0"/>
              <a:t>Planning Poker</a:t>
            </a:r>
          </a:p>
          <a:p>
            <a:pPr lvl="2"/>
            <a:r>
              <a:rPr lang="en-US" dirty="0"/>
              <a:t>Parkinson’s Law – “Work expands so as to fill the time available for its completion”</a:t>
            </a:r>
          </a:p>
          <a:p>
            <a:pPr lvl="1"/>
            <a:r>
              <a:rPr lang="en-US" dirty="0"/>
              <a:t>Daily Scrum</a:t>
            </a:r>
          </a:p>
        </p:txBody>
      </p:sp>
    </p:spTree>
    <p:extLst>
      <p:ext uri="{BB962C8B-B14F-4D97-AF65-F5344CB8AC3E}">
        <p14:creationId xmlns:p14="http://schemas.microsoft.com/office/powerpoint/2010/main" val="150340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A956-4020-4805-8CAD-4A61D16C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Scrum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B299-D1E3-4026-9B96-FB9ACFB62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  <a:p>
            <a:pPr lvl="1"/>
            <a:r>
              <a:rPr lang="en-US" dirty="0"/>
              <a:t>Sprint Review/Demo</a:t>
            </a:r>
          </a:p>
          <a:p>
            <a:pPr lvl="1"/>
            <a:r>
              <a:rPr lang="en-US" dirty="0"/>
              <a:t>Sprint Retrospective</a:t>
            </a:r>
          </a:p>
        </p:txBody>
      </p:sp>
    </p:spTree>
    <p:extLst>
      <p:ext uri="{BB962C8B-B14F-4D97-AF65-F5344CB8AC3E}">
        <p14:creationId xmlns:p14="http://schemas.microsoft.com/office/powerpoint/2010/main" val="144041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9B00-912A-4A87-8167-609A8A60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Esprit De Corps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4908EF-6E06-4A48-BAA9-8C302CCA4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9598"/>
            <a:ext cx="10515600" cy="36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19F7-027A-4AF9-8423-63E4635C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1192-2853-42AA-AE26-38A0B801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</a:t>
            </a:r>
          </a:p>
          <a:p>
            <a:pPr lvl="1"/>
            <a:r>
              <a:rPr lang="en-US" dirty="0"/>
              <a:t>Integration</a:t>
            </a:r>
          </a:p>
          <a:p>
            <a:pPr lvl="1"/>
            <a:r>
              <a:rPr lang="en-US" dirty="0"/>
              <a:t>Acceptance</a:t>
            </a:r>
          </a:p>
          <a:p>
            <a:pPr lvl="1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0681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A378-D0D6-483C-B947-383D1487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1A71E-274A-4D36-8941-55176B4E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649" y="1825625"/>
            <a:ext cx="80007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8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A185-38EA-42C5-9C93-617E3F69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0424F-7B13-44CE-B735-C528C04F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“Lean” influence that often the conjunctive to Scrum</a:t>
            </a:r>
          </a:p>
        </p:txBody>
      </p:sp>
    </p:spTree>
    <p:extLst>
      <p:ext uri="{BB962C8B-B14F-4D97-AF65-F5344CB8AC3E}">
        <p14:creationId xmlns:p14="http://schemas.microsoft.com/office/powerpoint/2010/main" val="327903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EDAB-696A-475C-BFAF-512E8BB7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88CEB-62ED-4C9C-AC44-CAC8E826B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successful of the Agile Methods</a:t>
            </a:r>
          </a:p>
        </p:txBody>
      </p:sp>
    </p:spTree>
    <p:extLst>
      <p:ext uri="{BB962C8B-B14F-4D97-AF65-F5344CB8AC3E}">
        <p14:creationId xmlns:p14="http://schemas.microsoft.com/office/powerpoint/2010/main" val="358205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4A6EDA-1A33-441E-B4A1-01523F3B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CFAAA-E1B6-45FE-93F1-A3FC877C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and maintain a Kanban Board</a:t>
            </a:r>
          </a:p>
          <a:p>
            <a:r>
              <a:rPr lang="en-US" dirty="0"/>
              <a:t>Optimize productivity as relates to the management of the board</a:t>
            </a:r>
          </a:p>
          <a:p>
            <a:r>
              <a:rPr lang="en-US" dirty="0"/>
              <a:t>React and Respond to what the Kanban Board tells</a:t>
            </a:r>
          </a:p>
          <a:p>
            <a:r>
              <a:rPr lang="en-US" dirty="0"/>
              <a:t>Analyze the efficiency and effectiveness of your workflow as revealed by the Kanban Board</a:t>
            </a:r>
          </a:p>
          <a:p>
            <a:r>
              <a:rPr lang="en-US" dirty="0"/>
              <a:t>What are the pros and cons of Scrum vs Kanban</a:t>
            </a:r>
          </a:p>
          <a:p>
            <a:pPr lvl="1"/>
            <a:r>
              <a:rPr lang="en-US" dirty="0"/>
              <a:t>How about Scrum AND Kanban?</a:t>
            </a:r>
          </a:p>
        </p:txBody>
      </p:sp>
    </p:spTree>
    <p:extLst>
      <p:ext uri="{BB962C8B-B14F-4D97-AF65-F5344CB8AC3E}">
        <p14:creationId xmlns:p14="http://schemas.microsoft.com/office/powerpoint/2010/main" val="1146474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0B1A-5238-4BA1-93B4-8B11966D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Right 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FBAAE-B182-484E-9BD1-B2A6CBAB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878" y="1825625"/>
            <a:ext cx="9832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2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ED11-13FF-41B3-A4A0-3DD6553F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Trello for the First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4FF07-268B-4F5F-B8F2-CC2D900F3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9004"/>
            <a:ext cx="10515600" cy="30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1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6156-FBFA-47EA-B879-BB090F00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for Software Processes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0BF3A2-EFA6-4B8F-9AD0-4031EC969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283"/>
            <a:ext cx="10515600" cy="38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5AC7-6381-41CA-A99E-A0C64DEE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2453E-AF36-4493-A857-D8E642867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1869"/>
            <a:ext cx="10515600" cy="38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2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1A79-EA3F-46B0-9793-18AEF4ED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 Limits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B8270-BACD-4DED-8D36-04618FDD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4511"/>
            <a:ext cx="10515600" cy="38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81D8-A628-4A68-B0EA-2F193B0E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208F-D1F1-4555-B815-80FF10D97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Specification – CIDM4360 and CIDM3350</a:t>
            </a:r>
          </a:p>
          <a:p>
            <a:r>
              <a:rPr lang="en-US" dirty="0"/>
              <a:t>Implementation – CIDM2315, CIDM3312, CIDM4390</a:t>
            </a:r>
          </a:p>
          <a:p>
            <a:r>
              <a:rPr lang="en-US" dirty="0"/>
              <a:t>Verification – Testing (CIDM4390)</a:t>
            </a:r>
          </a:p>
          <a:p>
            <a:r>
              <a:rPr lang="en-US" dirty="0"/>
              <a:t>Delivery – Deployment (CIDM4390)</a:t>
            </a:r>
          </a:p>
        </p:txBody>
      </p:sp>
    </p:spTree>
    <p:extLst>
      <p:ext uri="{BB962C8B-B14F-4D97-AF65-F5344CB8AC3E}">
        <p14:creationId xmlns:p14="http://schemas.microsoft.com/office/powerpoint/2010/main" val="675459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7A7E-3869-4808-80AF-D43CC50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Ceremonies – Board Movement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DDB8CA-F1E0-42B3-BE0F-FB060732B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1951" y="1825625"/>
            <a:ext cx="288809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A223B-CABC-499D-95B6-D13AE9CF13CA}"/>
              </a:ext>
            </a:extLst>
          </p:cNvPr>
          <p:cNvSpPr txBox="1"/>
          <p:nvPr/>
        </p:nvSpPr>
        <p:spPr>
          <a:xfrm>
            <a:off x="756557" y="1856014"/>
            <a:ext cx="321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Movement triggers meetings</a:t>
            </a:r>
          </a:p>
        </p:txBody>
      </p:sp>
    </p:spTree>
    <p:extLst>
      <p:ext uri="{BB962C8B-B14F-4D97-AF65-F5344CB8AC3E}">
        <p14:creationId xmlns:p14="http://schemas.microsoft.com/office/powerpoint/2010/main" val="2023251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9D63-912F-4079-8A93-75E3B97D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B8105-F30E-48BD-BB4C-AD1461A5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210" y="1825625"/>
            <a:ext cx="76955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6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E3C3-0A05-4185-8CD4-CF0F90E8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B368BC-481F-47AE-AFE6-42CF816E0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899" y="1825625"/>
            <a:ext cx="77662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F639-BFDD-4946-81A5-D4B17E8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5E4F-FC9C-46A3-8CF0-B4FAC42E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the Roles</a:t>
            </a:r>
          </a:p>
          <a:p>
            <a:r>
              <a:rPr lang="en-US" dirty="0"/>
              <a:t>Know the Artifacts</a:t>
            </a:r>
          </a:p>
          <a:p>
            <a:r>
              <a:rPr lang="en-US" dirty="0"/>
              <a:t>Know the Events</a:t>
            </a:r>
          </a:p>
          <a:p>
            <a:r>
              <a:rPr lang="en-US" dirty="0"/>
              <a:t>Know the Guiding Theory</a:t>
            </a:r>
          </a:p>
          <a:p>
            <a:pPr lvl="1"/>
            <a:r>
              <a:rPr lang="en-US" dirty="0"/>
              <a:t>Transparency</a:t>
            </a:r>
          </a:p>
          <a:p>
            <a:pPr lvl="2"/>
            <a:r>
              <a:rPr lang="en-US" dirty="0"/>
              <a:t>Available for empirical measurement</a:t>
            </a:r>
          </a:p>
          <a:p>
            <a:pPr lvl="1"/>
            <a:r>
              <a:rPr lang="en-US" dirty="0"/>
              <a:t>Inspection</a:t>
            </a:r>
          </a:p>
          <a:p>
            <a:pPr lvl="2"/>
            <a:r>
              <a:rPr lang="en-US" dirty="0"/>
              <a:t>Use of empirical measurement</a:t>
            </a:r>
          </a:p>
          <a:p>
            <a:pPr lvl="1"/>
            <a:r>
              <a:rPr lang="en-US" dirty="0"/>
              <a:t>Adaptation</a:t>
            </a:r>
          </a:p>
          <a:p>
            <a:pPr lvl="2"/>
            <a:r>
              <a:rPr lang="en-US" dirty="0"/>
              <a:t>Diagnosis and Response</a:t>
            </a:r>
          </a:p>
        </p:txBody>
      </p:sp>
    </p:spTree>
    <p:extLst>
      <p:ext uri="{BB962C8B-B14F-4D97-AF65-F5344CB8AC3E}">
        <p14:creationId xmlns:p14="http://schemas.microsoft.com/office/powerpoint/2010/main" val="2688399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3BB0-9DD7-4B49-A27B-41275521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WIP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0FB29-D232-46E2-ABAF-67FCF53DD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612" y="1825625"/>
            <a:ext cx="96587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1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BF74-D9DC-40DB-B76F-4E318FB7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Creep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1FE421-6B15-497E-AF65-97B124358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439" y="1825625"/>
            <a:ext cx="9227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27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A9CB-FEB7-43E2-8979-FA1FA6DC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Takes Too Long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39D13-CAF6-45F3-8404-5D9A2252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069" y="1825625"/>
            <a:ext cx="91958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3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2958-DF45-4162-9E22-FDC8B565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 Effects of Technical Debt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2278D5-49BC-4A92-A4D1-00AA3B6F0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417" y="1825625"/>
            <a:ext cx="89971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1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D709-9125-4ED7-8526-2FB9F338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+ Kanban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000FF-F415-4460-AD80-BFCA59E38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446" y="1825625"/>
            <a:ext cx="9009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6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C1DD-539C-453A-9B27-938D5D7E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DB32-6BEF-4962-839F-896C1D12E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Scrum is good for structuring and regulating new and novice teams</a:t>
            </a:r>
          </a:p>
          <a:p>
            <a:pPr lvl="1"/>
            <a:r>
              <a:rPr lang="en-US" dirty="0"/>
              <a:t>That’s you</a:t>
            </a:r>
          </a:p>
          <a:p>
            <a:pPr lvl="1"/>
            <a:r>
              <a:rPr lang="en-US" dirty="0"/>
              <a:t>Marching Band or Orchestra</a:t>
            </a:r>
          </a:p>
          <a:p>
            <a:r>
              <a:rPr lang="en-US" dirty="0"/>
              <a:t>Kanban is what you may evolve towards as your team matures</a:t>
            </a:r>
          </a:p>
          <a:p>
            <a:pPr lvl="1"/>
            <a:r>
              <a:rPr lang="en-US" dirty="0"/>
              <a:t>We’ll borrow from it, but we can’t abide by it</a:t>
            </a:r>
          </a:p>
          <a:p>
            <a:pPr lvl="1"/>
            <a:r>
              <a:rPr lang="en-US" dirty="0"/>
              <a:t>Jazz Ensemble</a:t>
            </a:r>
          </a:p>
        </p:txBody>
      </p:sp>
      <p:pic>
        <p:nvPicPr>
          <p:cNvPr id="1026" name="Picture 2" descr="https://upload.wikimedia.org/wikipedia/commons/2/2b/TTUband.jpg">
            <a:extLst>
              <a:ext uri="{FF2B5EF4-FFF2-40B4-BE49-F238E27FC236}">
                <a16:creationId xmlns:a16="http://schemas.microsoft.com/office/drawing/2014/main" id="{245663AB-2B0E-4EB4-8A28-FCA01C71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29" y="4500318"/>
            <a:ext cx="2894920" cy="18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hwestinstrumentalmusic.com/publishImages/Jazz-Ensemble~~element44.jpg">
            <a:extLst>
              <a:ext uri="{FF2B5EF4-FFF2-40B4-BE49-F238E27FC236}">
                <a16:creationId xmlns:a16="http://schemas.microsoft.com/office/drawing/2014/main" id="{5E62D379-3413-4FC1-8424-CDBE1B90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78" y="4235450"/>
            <a:ext cx="28575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54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03B1-E574-4908-8961-0B0B80AF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Scrummy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B7F5EA-A8A9-40A5-A144-26D972B95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19" y="1825625"/>
            <a:ext cx="8639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3782-5367-4C29-A53E-AF682AF6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Cynefin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DB746-C873-4E1C-BF9C-3D2D6E5BB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8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6E6E-0334-4ECD-91CC-51458D04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– A Convenient Simplification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3DBAC-748B-4D86-AD4F-85FBBDFE8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514" y="1825625"/>
            <a:ext cx="76569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F1C0-42E4-472C-A938-D514E282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Orthodoxy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0FBF4-0AA4-476E-8DEC-1062699D7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pPr lvl="1"/>
            <a:r>
              <a:rPr lang="en-US" dirty="0"/>
              <a:t>Fastidiously observant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We had to skimp/skip here and there</a:t>
            </a:r>
          </a:p>
          <a:p>
            <a:r>
              <a:rPr lang="en-US" dirty="0"/>
              <a:t>And</a:t>
            </a:r>
          </a:p>
          <a:p>
            <a:pPr lvl="1"/>
            <a:r>
              <a:rPr lang="en-US" dirty="0"/>
              <a:t>We use other methods to augment it</a:t>
            </a:r>
          </a:p>
          <a:p>
            <a:pPr lvl="1"/>
            <a:r>
              <a:rPr lang="en-US" dirty="0"/>
              <a:t>Kanban</a:t>
            </a:r>
          </a:p>
          <a:p>
            <a:r>
              <a:rPr lang="en-US" dirty="0"/>
              <a:t>Not</a:t>
            </a:r>
          </a:p>
          <a:p>
            <a:pPr lvl="1"/>
            <a:r>
              <a:rPr lang="en-US" dirty="0"/>
              <a:t>Abandoned for whatever reason</a:t>
            </a:r>
          </a:p>
        </p:txBody>
      </p:sp>
    </p:spTree>
    <p:extLst>
      <p:ext uri="{BB962C8B-B14F-4D97-AF65-F5344CB8AC3E}">
        <p14:creationId xmlns:p14="http://schemas.microsoft.com/office/powerpoint/2010/main" val="426686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C3DA-E66A-4439-BEB3-2A06824D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70E2-8D18-4397-80EF-3501E5B4C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Roles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Product Owner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Scrum Master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Development Team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Pigs and Chickens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T-shaped Skills</a:t>
            </a:r>
          </a:p>
          <a:p>
            <a:r>
              <a:rPr lang="en-US" dirty="0">
                <a:solidFill>
                  <a:srgbClr val="FF0000"/>
                </a:solidFill>
              </a:rPr>
              <a:t>Artifacts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Backlog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Kanban Board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Story Cards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Product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Release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Feature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Task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42140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408-B649-42CF-AC86-BE5145B7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Indebtedness – It will happen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7D1FE-32BF-4520-B22F-77B301836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477" y="1825625"/>
            <a:ext cx="65570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</TotalTime>
  <Words>377</Words>
  <Application>Microsoft Office PowerPoint</Application>
  <PresentationFormat>Widescreen</PresentationFormat>
  <Paragraphs>116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Agile Methods for Systems and Software Development</vt:lpstr>
      <vt:lpstr>SCRUM</vt:lpstr>
      <vt:lpstr>Things To Learn</vt:lpstr>
      <vt:lpstr>Scrummy</vt:lpstr>
      <vt:lpstr>Cynefin</vt:lpstr>
      <vt:lpstr>Waterfall – A Convenient Simplification</vt:lpstr>
      <vt:lpstr>Scrum Orthodoxy</vt:lpstr>
      <vt:lpstr>Scrum Guide</vt:lpstr>
      <vt:lpstr>Technical Indebtedness – It will happen</vt:lpstr>
      <vt:lpstr>Metric Tools</vt:lpstr>
      <vt:lpstr>Information Radiators</vt:lpstr>
      <vt:lpstr>Burndown</vt:lpstr>
      <vt:lpstr>Burnup</vt:lpstr>
      <vt:lpstr>The Scrum Guide</vt:lpstr>
      <vt:lpstr>The Scrum Guide</vt:lpstr>
      <vt:lpstr>Esprit De Corps</vt:lpstr>
      <vt:lpstr>Coverage</vt:lpstr>
      <vt:lpstr>Calendaring</vt:lpstr>
      <vt:lpstr>KANBAN</vt:lpstr>
      <vt:lpstr>Things to Learn</vt:lpstr>
      <vt:lpstr>Jump Right In</vt:lpstr>
      <vt:lpstr>Activity: Trello for the First Project</vt:lpstr>
      <vt:lpstr>Kanban for Software Processes</vt:lpstr>
      <vt:lpstr>Sub states</vt:lpstr>
      <vt:lpstr>WIP Limits</vt:lpstr>
      <vt:lpstr>Done</vt:lpstr>
      <vt:lpstr>Events and Ceremonies – Board Movement</vt:lpstr>
      <vt:lpstr>Charting</vt:lpstr>
      <vt:lpstr>Healthy Flow</vt:lpstr>
      <vt:lpstr>Too Much WIP</vt:lpstr>
      <vt:lpstr>Scope Creep</vt:lpstr>
      <vt:lpstr>Delivery Takes Too Long</vt:lpstr>
      <vt:lpstr>Ill Effects of Technical Debt</vt:lpstr>
      <vt:lpstr>Scrum + Kanban</vt:lpstr>
      <vt:lpstr>Differences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Methods for Systems and Software Development</dc:title>
  <dc:creator>jeff</dc:creator>
  <cp:lastModifiedBy>Trevor Vieth</cp:lastModifiedBy>
  <cp:revision>12</cp:revision>
  <dcterms:created xsi:type="dcterms:W3CDTF">2018-01-17T04:04:34Z</dcterms:created>
  <dcterms:modified xsi:type="dcterms:W3CDTF">2019-01-16T22:17:48Z</dcterms:modified>
</cp:coreProperties>
</file>